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2"/>
  </p:notesMasterIdLst>
  <p:sldIdLst>
    <p:sldId id="327" r:id="rId2"/>
    <p:sldId id="317" r:id="rId3"/>
    <p:sldId id="325" r:id="rId4"/>
    <p:sldId id="326" r:id="rId5"/>
    <p:sldId id="343" r:id="rId6"/>
    <p:sldId id="328" r:id="rId7"/>
    <p:sldId id="329" r:id="rId8"/>
    <p:sldId id="344" r:id="rId9"/>
    <p:sldId id="345" r:id="rId10"/>
    <p:sldId id="330" r:id="rId11"/>
  </p:sldIdLst>
  <p:sldSz cx="9144000" cy="6858000" type="screen4x3"/>
  <p:notesSz cx="6858000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14" y="-6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7200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4" y="1"/>
            <a:ext cx="2971800" cy="457200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r">
              <a:defRPr sz="1200"/>
            </a:lvl1pPr>
          </a:lstStyle>
          <a:p>
            <a:fld id="{05D2149A-05EC-4280-9B1B-60FDF66F59A3}" type="datetimeFigureOut">
              <a:rPr lang="es-CO" smtClean="0"/>
              <a:pPr/>
              <a:t>17/10/2011</a:t>
            </a:fld>
            <a:endParaRPr lang="es-CO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4" rIns="91427" bIns="45714" rtlCol="0" anchor="ctr"/>
          <a:lstStyle/>
          <a:p>
            <a:endParaRPr lang="es-CO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1"/>
            <a:ext cx="5486400" cy="4114800"/>
          </a:xfrm>
          <a:prstGeom prst="rect">
            <a:avLst/>
          </a:prstGeom>
        </p:spPr>
        <p:txBody>
          <a:bodyPr vert="horz" lIns="91427" tIns="45714" rIns="91427" bIns="45714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4" y="8685213"/>
            <a:ext cx="2971800" cy="457200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r">
              <a:defRPr sz="1200"/>
            </a:lvl1pPr>
          </a:lstStyle>
          <a:p>
            <a:fld id="{A28FAEBF-D681-4140-93CC-CAA86A498EE6}" type="slidenum">
              <a:rPr lang="es-CO" smtClean="0"/>
              <a:pPr/>
              <a:t>‹Nº›</a:t>
            </a:fld>
            <a:endParaRPr lang="es-CO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8FAEBF-D681-4140-93CC-CAA86A498EE6}" type="slidenum">
              <a:rPr lang="es-CO" smtClean="0"/>
              <a:pPr/>
              <a:t>2</a:t>
            </a:fld>
            <a:endParaRPr lang="es-CO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09E056-3BB7-4453-8809-626F35A35D06}" type="datetimeFigureOut">
              <a:rPr lang="es-CO" smtClean="0"/>
              <a:pPr>
                <a:defRPr/>
              </a:pPr>
              <a:t>17/10/2011</a:t>
            </a:fld>
            <a:endParaRPr lang="es-CO" dirty="0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AE7EDA-7D4D-46F1-9605-95C2606215D3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59F46D-E622-4D1E-BC02-FC028215DB47}" type="datetimeFigureOut">
              <a:rPr lang="es-CO" smtClean="0"/>
              <a:pPr>
                <a:defRPr/>
              </a:pPr>
              <a:t>17/10/2011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A51649-A8B9-4E1B-AEE1-CD170A33B8F9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DB9C34-84A5-42EA-9562-93E6669B0319}" type="datetimeFigureOut">
              <a:rPr lang="es-CO" smtClean="0"/>
              <a:pPr>
                <a:defRPr/>
              </a:pPr>
              <a:t>17/10/2011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6816CE-C5AB-40AA-B10E-0153BB2EFE86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D24FA8-A0C4-473C-8AF2-421BF84C7DE6}" type="datetimeFigureOut">
              <a:rPr lang="es-CO" smtClean="0"/>
              <a:pPr>
                <a:defRPr/>
              </a:pPr>
              <a:t>17/10/2011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028F4B-A844-401F-818C-466478E8E22C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B178F0-D2C1-4DB1-AE75-8AF30D9EEC0C}" type="datetimeFigureOut">
              <a:rPr lang="es-CO" smtClean="0"/>
              <a:pPr>
                <a:defRPr/>
              </a:pPr>
              <a:t>17/10/2011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608C1A-9363-436F-B509-27C6DD93B623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9F82DD-5ACD-4DCA-921D-61D54985C22B}" type="datetimeFigureOut">
              <a:rPr lang="es-CO" smtClean="0"/>
              <a:pPr>
                <a:defRPr/>
              </a:pPr>
              <a:t>17/10/2011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E169B8-81FE-41D2-826D-CD7C08D04724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59899B-A5AC-4996-B192-F9478B5483A4}" type="datetimeFigureOut">
              <a:rPr lang="es-CO" smtClean="0"/>
              <a:pPr>
                <a:defRPr/>
              </a:pPr>
              <a:t>17/10/2011</a:t>
            </a:fld>
            <a:endParaRPr lang="es-CO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EDDDEC-5267-41C2-8508-20E3C66380B6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C265FF-2CBE-48F6-B0B9-FA065CF86C8A}" type="datetimeFigureOut">
              <a:rPr lang="es-CO" smtClean="0"/>
              <a:pPr>
                <a:defRPr/>
              </a:pPr>
              <a:t>17/10/2011</a:t>
            </a:fld>
            <a:endParaRPr lang="es-CO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F9F3C6-1F6C-4B1D-8500-D6E9F968DC59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7332F3-FB5F-4CD1-AC3E-B82C97B81489}" type="datetimeFigureOut">
              <a:rPr lang="es-CO" smtClean="0"/>
              <a:pPr>
                <a:defRPr/>
              </a:pPr>
              <a:t>17/10/2011</a:t>
            </a:fld>
            <a:endParaRPr lang="es-CO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BCF302-E94C-48A9-86E2-8567342BBE1E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54049B-1665-4767-97C3-CD1F9CD09C28}" type="datetimeFigureOut">
              <a:rPr lang="es-CO" smtClean="0"/>
              <a:pPr>
                <a:defRPr/>
              </a:pPr>
              <a:t>17/10/2011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53AF22-EDFA-4E36-BDE3-D387E861C156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0A6164-7271-45DC-8868-00C74638C913}" type="datetimeFigureOut">
              <a:rPr lang="es-CO" smtClean="0"/>
              <a:pPr>
                <a:defRPr/>
              </a:pPr>
              <a:t>17/10/2011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B2A89B44-2646-46AC-BDFF-0372FEBC5D5A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dirty="0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0303EEEF-31B3-494C-BAAC-A7B25AAF116F}" type="datetimeFigureOut">
              <a:rPr lang="es-CO" smtClean="0"/>
              <a:pPr>
                <a:defRPr/>
              </a:pPr>
              <a:t>17/10/2011</a:t>
            </a:fld>
            <a:endParaRPr lang="es-CO" dirty="0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E15723BF-D16E-463A-9F52-FE834BE18753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467544" y="620688"/>
            <a:ext cx="77048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Responsabilidad Social </a:t>
            </a:r>
            <a:endParaRPr lang="es-CO" sz="2800" b="1" dirty="0" smtClean="0"/>
          </a:p>
          <a:p>
            <a:r>
              <a:rPr lang="es-CO" sz="2800" b="1" dirty="0" smtClean="0"/>
              <a:t>Empresarial</a:t>
            </a:r>
            <a:endParaRPr lang="es-CO" sz="2800" b="1" dirty="0" smtClean="0"/>
          </a:p>
          <a:p>
            <a:endParaRPr lang="es-CO" sz="2800" b="1" dirty="0" smtClean="0"/>
          </a:p>
        </p:txBody>
      </p:sp>
      <p:sp>
        <p:nvSpPr>
          <p:cNvPr id="14" name="13 CuadroTexto"/>
          <p:cNvSpPr txBox="1"/>
          <p:nvPr/>
        </p:nvSpPr>
        <p:spPr>
          <a:xfrm>
            <a:off x="0" y="1628800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r>
              <a:rPr lang="es-CO" dirty="0" smtClean="0"/>
              <a:t>       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16" name="15 Rectángulo"/>
          <p:cNvSpPr/>
          <p:nvPr/>
        </p:nvSpPr>
        <p:spPr>
          <a:xfrm>
            <a:off x="251520" y="1772816"/>
            <a:ext cx="889248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400" b="1" dirty="0" smtClean="0">
                <a:solidFill>
                  <a:schemeClr val="bg1"/>
                </a:solidFill>
              </a:rPr>
              <a:t>¿</a:t>
            </a:r>
            <a:r>
              <a:rPr lang="es-CO" sz="2400" b="1" dirty="0" smtClean="0">
                <a:solidFill>
                  <a:schemeClr val="bg1"/>
                </a:solidFill>
              </a:rPr>
              <a:t>Qué es</a:t>
            </a:r>
            <a:r>
              <a:rPr lang="es-CO" sz="2400" b="1" dirty="0" smtClean="0">
                <a:solidFill>
                  <a:schemeClr val="bg1"/>
                </a:solidFill>
              </a:rPr>
              <a:t>?</a:t>
            </a:r>
          </a:p>
          <a:p>
            <a:endParaRPr lang="es-CO" sz="2400" b="1" dirty="0" smtClean="0"/>
          </a:p>
          <a:p>
            <a:r>
              <a:rPr lang="es-CO" sz="2400" dirty="0" smtClean="0"/>
              <a:t>Es una </a:t>
            </a:r>
            <a:r>
              <a:rPr lang="es-CO" sz="2400" b="1" dirty="0" smtClean="0">
                <a:solidFill>
                  <a:schemeClr val="bg1"/>
                </a:solidFill>
              </a:rPr>
              <a:t>forma de gestión </a:t>
            </a:r>
            <a:r>
              <a:rPr lang="es-CO" sz="2400" b="1" dirty="0" smtClean="0"/>
              <a:t>que corresponde a una </a:t>
            </a:r>
            <a:r>
              <a:rPr lang="es-CO" sz="2400" b="1" dirty="0" smtClean="0">
                <a:solidFill>
                  <a:schemeClr val="bg1"/>
                </a:solidFill>
              </a:rPr>
              <a:t>filosofía y actitud de ser y relacionarse con los demás</a:t>
            </a:r>
            <a:r>
              <a:rPr lang="es-CO" sz="2400" b="1" dirty="0" smtClean="0"/>
              <a:t>, cuya decisión de practicar es de carácter voluntario y atiende más allá de los </a:t>
            </a:r>
            <a:r>
              <a:rPr lang="es-CO" sz="2400" b="1" dirty="0" smtClean="0">
                <a:solidFill>
                  <a:schemeClr val="bg1"/>
                </a:solidFill>
              </a:rPr>
              <a:t>beneficios económicos </a:t>
            </a:r>
            <a:r>
              <a:rPr lang="es-CO" sz="2400" b="1" dirty="0" smtClean="0"/>
              <a:t>y del cumplimiento de la ley de la empresa para </a:t>
            </a:r>
            <a:r>
              <a:rPr lang="es-CO" sz="2400" b="1" dirty="0" smtClean="0">
                <a:solidFill>
                  <a:schemeClr val="bg1"/>
                </a:solidFill>
              </a:rPr>
              <a:t>responder a </a:t>
            </a:r>
            <a:r>
              <a:rPr lang="es-CO" sz="2400" b="1" dirty="0" smtClean="0">
                <a:solidFill>
                  <a:schemeClr val="bg1"/>
                </a:solidFill>
              </a:rPr>
              <a:t>las expectativas de los públicos de la organización</a:t>
            </a:r>
            <a:r>
              <a:rPr lang="es-CO" sz="2400" b="1" dirty="0" smtClean="0"/>
              <a:t>, con una visión a largo plazo que pretende la consecución de la ganancia económica, la mejora del bienestar social de la comunidad que la rodea y la preservación y mejora del medio ambiente</a:t>
            </a:r>
            <a:r>
              <a:rPr lang="es-CO" sz="2400" b="1" dirty="0" smtClean="0"/>
              <a:t>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467544" y="620688"/>
            <a:ext cx="77048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RSE</a:t>
            </a:r>
          </a:p>
          <a:p>
            <a:r>
              <a:rPr lang="es-CO" sz="2800" b="1" dirty="0" smtClean="0"/>
              <a:t>Beneficios para los</a:t>
            </a:r>
          </a:p>
          <a:p>
            <a:r>
              <a:rPr lang="es-CO" sz="2800" b="1" dirty="0" smtClean="0"/>
              <a:t>Músicos del país</a:t>
            </a:r>
            <a:endParaRPr lang="es-CO" sz="2800" b="1" dirty="0" smtClean="0"/>
          </a:p>
        </p:txBody>
      </p:sp>
      <p:sp>
        <p:nvSpPr>
          <p:cNvPr id="14" name="13 CuadroTexto"/>
          <p:cNvSpPr txBox="1"/>
          <p:nvPr/>
        </p:nvSpPr>
        <p:spPr>
          <a:xfrm>
            <a:off x="3995936" y="1628800"/>
            <a:ext cx="51480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pic>
        <p:nvPicPr>
          <p:cNvPr id="12290" name="Picture 2" descr="http://www.colombia.com/especiales/20dejulio/images/2009/gran_concier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36912"/>
            <a:ext cx="4274310" cy="2521844"/>
          </a:xfrm>
          <a:prstGeom prst="rect">
            <a:avLst/>
          </a:prstGeom>
          <a:noFill/>
        </p:spPr>
      </p:pic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4716016" y="1907703"/>
            <a:ext cx="4427984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es-ES" altLang="zh-CN" sz="1600" dirty="0" smtClean="0">
                <a:latin typeface="Arial" pitchFamily="34" charset="0"/>
                <a:ea typeface="SimSun" pitchFamily="2" charset="-122"/>
                <a:cs typeface="Arial" pitchFamily="34" charset="0"/>
              </a:rPr>
              <a:t>P</a:t>
            </a:r>
            <a:r>
              <a:rPr kumimoji="0" lang="es-E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SimSun" pitchFamily="2" charset="-122"/>
                <a:cs typeface="Arial" pitchFamily="34" charset="0"/>
              </a:rPr>
              <a:t>royecto ‘Banco de partituras del Bicentenario’, que busca poner en circulación digital el acervo musical de las regiones de Colombia.</a:t>
            </a:r>
            <a:endParaRPr kumimoji="0" lang="es-ES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SimSun" pitchFamily="2" charset="-122"/>
                <a:cs typeface="Tahoma" pitchFamily="34" charset="0"/>
              </a:rPr>
              <a:t> </a:t>
            </a:r>
            <a:endParaRPr kumimoji="0" lang="es-ES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SimSun" pitchFamily="2" charset="-122"/>
                <a:cs typeface="Arial" pitchFamily="34" charset="0"/>
              </a:rPr>
              <a:t>Hoy</a:t>
            </a:r>
            <a:r>
              <a:rPr kumimoji="0" lang="es-ES" altLang="zh-CN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SimSun" pitchFamily="2" charset="-122"/>
                <a:cs typeface="Arial" pitchFamily="34" charset="0"/>
              </a:rPr>
              <a:t> en día </a:t>
            </a:r>
            <a:r>
              <a:rPr kumimoji="0" lang="es-E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SimSun" pitchFamily="2" charset="-122"/>
                <a:cs typeface="Arial" pitchFamily="34" charset="0"/>
              </a:rPr>
              <a:t>los colombianos, músicos y compositores de todo el mundo</a:t>
            </a:r>
            <a:r>
              <a:rPr kumimoji="0" lang="es-ES" altLang="zh-CN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SimSun" pitchFamily="2" charset="-122"/>
                <a:cs typeface="Arial" pitchFamily="34" charset="0"/>
              </a:rPr>
              <a:t> pueden</a:t>
            </a:r>
            <a:r>
              <a:rPr kumimoji="0" lang="es-E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SimSun" pitchFamily="2" charset="-122"/>
                <a:cs typeface="Arial" pitchFamily="34" charset="0"/>
              </a:rPr>
              <a:t> descargar, de manera gratuita, más de 140 partituras de múltiples géneros, formatos, estilos, saberes y sonidos.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S" altLang="zh-CN" sz="1600" dirty="0" smtClean="0">
              <a:latin typeface="Arial" pitchFamily="34" charset="0"/>
              <a:ea typeface="SimSun" pitchFamily="2" charset="-122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es-E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SimSun" pitchFamily="2" charset="-122"/>
                <a:cs typeface="Arial" pitchFamily="34" charset="0"/>
              </a:rPr>
              <a:t>‘Cancionero del Bicentenario’, las obras vocales más representativas a nivel regional, con el objetivo de poner en vigencia temas que han identificado a los colombianos durante los últimos 200 años.</a:t>
            </a:r>
            <a:endParaRPr kumimoji="0" lang="es-ES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60648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0" y="260648"/>
            <a:ext cx="77048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RSE</a:t>
            </a:r>
            <a:endParaRPr lang="es-CO" sz="2800" b="1" dirty="0" smtClean="0"/>
          </a:p>
          <a:p>
            <a:r>
              <a:rPr lang="es-CO" sz="2800" b="1" dirty="0" smtClean="0"/>
              <a:t>ALIANZAS ESTRATÉGICAS</a:t>
            </a:r>
          </a:p>
          <a:p>
            <a:r>
              <a:rPr lang="es-CO" sz="2800" b="1" dirty="0" smtClean="0"/>
              <a:t>EN LOS PLANES DE </a:t>
            </a:r>
          </a:p>
          <a:p>
            <a:r>
              <a:rPr lang="es-CO" sz="2800" b="1" dirty="0" smtClean="0"/>
              <a:t>COMUNICACIÓN</a:t>
            </a:r>
            <a:endParaRPr lang="es-CO" sz="2800" b="1" dirty="0" smtClean="0"/>
          </a:p>
        </p:txBody>
      </p:sp>
      <p:sp>
        <p:nvSpPr>
          <p:cNvPr id="14" name="13 CuadroTexto"/>
          <p:cNvSpPr txBox="1"/>
          <p:nvPr/>
        </p:nvSpPr>
        <p:spPr>
          <a:xfrm>
            <a:off x="4355976" y="1844824"/>
            <a:ext cx="4608512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800" b="1" dirty="0" smtClean="0">
                <a:solidFill>
                  <a:schemeClr val="bg1"/>
                </a:solidFill>
              </a:rPr>
              <a:t>PATROCINIO </a:t>
            </a:r>
            <a:r>
              <a:rPr lang="es-CO" sz="2800" b="1" dirty="0" smtClean="0"/>
              <a:t>                                                   </a:t>
            </a:r>
            <a:endParaRPr lang="es-CO" sz="2800" b="1" dirty="0" smtClean="0"/>
          </a:p>
          <a:p>
            <a:pPr algn="just"/>
            <a:r>
              <a:rPr lang="es-CO" sz="2800" dirty="0" smtClean="0"/>
              <a:t>                                                      </a:t>
            </a:r>
            <a:r>
              <a:rPr lang="es-CO" sz="2400" dirty="0" smtClean="0"/>
              <a:t>Herramienta </a:t>
            </a:r>
            <a:r>
              <a:rPr lang="es-CO" sz="2400" dirty="0" smtClean="0"/>
              <a:t>de la comunicación comercial.</a:t>
            </a:r>
          </a:p>
          <a:p>
            <a:pPr algn="just"/>
            <a:endParaRPr lang="es-CO" sz="2400" dirty="0" smtClean="0"/>
          </a:p>
          <a:p>
            <a:pPr algn="just"/>
            <a:r>
              <a:rPr lang="es-CO" sz="2400" dirty="0" smtClean="0"/>
              <a:t>• Inversión </a:t>
            </a:r>
            <a:r>
              <a:rPr lang="es-CO" sz="2400" dirty="0" smtClean="0"/>
              <a:t>para favorecer a otra persona, organización o programa.</a:t>
            </a:r>
          </a:p>
          <a:p>
            <a:pPr algn="just"/>
            <a:endParaRPr lang="es-CO" sz="2400" dirty="0" smtClean="0"/>
          </a:p>
          <a:p>
            <a:pPr algn="just"/>
            <a:r>
              <a:rPr lang="es-CO" sz="2400" dirty="0" smtClean="0"/>
              <a:t>• Influir </a:t>
            </a:r>
            <a:r>
              <a:rPr lang="es-CO" sz="2400" dirty="0" smtClean="0"/>
              <a:t>favorablemente sobre la imagen de marca.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pic>
        <p:nvPicPr>
          <p:cNvPr id="1028" name="Picture 4" descr="http://blog.ckconcerts.com/wp-content/uploads/2009/05/sponsor-ppt-2006-jpeg1-300x2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681" y="2492896"/>
            <a:ext cx="4224470" cy="316835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60648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13 CuadroTexto"/>
          <p:cNvSpPr txBox="1"/>
          <p:nvPr/>
        </p:nvSpPr>
        <p:spPr>
          <a:xfrm>
            <a:off x="3563888" y="1844824"/>
            <a:ext cx="5400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r>
              <a:rPr lang="es-CO" dirty="0" smtClean="0"/>
              <a:t>       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16" name="15 Rectángulo"/>
          <p:cNvSpPr/>
          <p:nvPr/>
        </p:nvSpPr>
        <p:spPr>
          <a:xfrm>
            <a:off x="179512" y="1916832"/>
            <a:ext cx="9144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800" b="1" u="sng" dirty="0" smtClean="0">
                <a:solidFill>
                  <a:schemeClr val="bg1"/>
                </a:solidFill>
              </a:rPr>
              <a:t>Patrocinio de eventos: </a:t>
            </a:r>
          </a:p>
          <a:p>
            <a:endParaRPr lang="es-CO" sz="2800" dirty="0" smtClean="0"/>
          </a:p>
          <a:p>
            <a:pPr>
              <a:buFont typeface="Wingdings" pitchFamily="2" charset="2"/>
              <a:buChar char="ü"/>
            </a:pPr>
            <a:r>
              <a:rPr lang="es-CO" sz="2800" dirty="0" smtClean="0"/>
              <a:t>H</a:t>
            </a:r>
            <a:r>
              <a:rPr lang="es-CO" sz="2800" dirty="0" smtClean="0"/>
              <a:t>erramienta para consolidar la imagen de marca, transmitiendo atributos y valores al    consumidor mediante la generación de una experiencia vinculada con sus expectativas.</a:t>
            </a:r>
          </a:p>
          <a:p>
            <a:endParaRPr lang="es-CO" sz="2800" dirty="0" smtClean="0"/>
          </a:p>
          <a:p>
            <a:pPr>
              <a:buFont typeface="Wingdings" pitchFamily="2" charset="2"/>
              <a:buChar char="ü"/>
            </a:pPr>
            <a:r>
              <a:rPr lang="es-CO" sz="2800" dirty="0" smtClean="0"/>
              <a:t>También puede ser tenido en cuenta como una </a:t>
            </a:r>
          </a:p>
          <a:p>
            <a:r>
              <a:rPr lang="es-CO" sz="2800" dirty="0" smtClean="0"/>
              <a:t>a</a:t>
            </a:r>
            <a:r>
              <a:rPr lang="es-CO" sz="2800" dirty="0" smtClean="0"/>
              <a:t>cción de responsabilidad social de las organizaciones</a:t>
            </a:r>
            <a:endParaRPr lang="es-CO" sz="2800" dirty="0"/>
          </a:p>
        </p:txBody>
      </p:sp>
      <p:sp>
        <p:nvSpPr>
          <p:cNvPr id="19" name="18 Rectángulo"/>
          <p:cNvSpPr/>
          <p:nvPr/>
        </p:nvSpPr>
        <p:spPr>
          <a:xfrm>
            <a:off x="179512" y="332656"/>
            <a:ext cx="406072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800" b="1" dirty="0" smtClean="0"/>
              <a:t>El patrocinio y la </a:t>
            </a:r>
            <a:endParaRPr lang="es-CO" sz="2800" b="1" dirty="0" smtClean="0"/>
          </a:p>
          <a:p>
            <a:r>
              <a:rPr lang="es-CO" sz="2800" b="1" dirty="0" smtClean="0"/>
              <a:t>responsabilidad </a:t>
            </a:r>
            <a:r>
              <a:rPr lang="es-CO" sz="2800" b="1" dirty="0" smtClean="0"/>
              <a:t>social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467544" y="476672"/>
            <a:ext cx="77048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RSE</a:t>
            </a:r>
          </a:p>
          <a:p>
            <a:r>
              <a:rPr lang="es-CO" sz="2800" b="1" dirty="0" smtClean="0"/>
              <a:t>¿EN QUÉ BENEFICIA A </a:t>
            </a:r>
          </a:p>
          <a:p>
            <a:r>
              <a:rPr lang="es-CO" sz="2800" b="1" dirty="0" smtClean="0"/>
              <a:t>LA COMPAÑÍA?</a:t>
            </a:r>
            <a:endParaRPr lang="es-CO" sz="2800" b="1" dirty="0" smtClean="0"/>
          </a:p>
        </p:txBody>
      </p:sp>
      <p:sp>
        <p:nvSpPr>
          <p:cNvPr id="14" name="13 CuadroTexto"/>
          <p:cNvSpPr txBox="1"/>
          <p:nvPr/>
        </p:nvSpPr>
        <p:spPr>
          <a:xfrm>
            <a:off x="4175448" y="1628800"/>
            <a:ext cx="4968552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sz="1600" dirty="0" smtClean="0"/>
          </a:p>
          <a:p>
            <a:r>
              <a:rPr lang="es-CO" sz="1200" dirty="0" smtClean="0"/>
              <a:t>  </a:t>
            </a:r>
            <a:endParaRPr lang="es-CO" sz="1200" dirty="0" smtClean="0"/>
          </a:p>
          <a:p>
            <a:endParaRPr lang="es-CO" dirty="0" smtClean="0"/>
          </a:p>
          <a:p>
            <a:r>
              <a:rPr lang="es-CO" dirty="0" smtClean="0"/>
              <a:t>       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16" name="15 Rectángulo"/>
          <p:cNvSpPr/>
          <p:nvPr/>
        </p:nvSpPr>
        <p:spPr>
          <a:xfrm>
            <a:off x="251520" y="2276872"/>
            <a:ext cx="8712968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3200" dirty="0" smtClean="0">
                <a:solidFill>
                  <a:schemeClr val="bg1"/>
                </a:solidFill>
              </a:rPr>
              <a:t>Comportamiento + Trayectoria = </a:t>
            </a:r>
            <a:r>
              <a:rPr lang="es-CO" sz="3200" b="1" dirty="0" smtClean="0">
                <a:solidFill>
                  <a:schemeClr val="bg1"/>
                </a:solidFill>
              </a:rPr>
              <a:t>Reputación</a:t>
            </a:r>
          </a:p>
          <a:p>
            <a:endParaRPr lang="es-CO" b="1" dirty="0" smtClean="0"/>
          </a:p>
          <a:p>
            <a:endParaRPr lang="es-CO" b="1" dirty="0" smtClean="0"/>
          </a:p>
          <a:p>
            <a:endParaRPr lang="es-CO" b="1" dirty="0" smtClean="0"/>
          </a:p>
          <a:p>
            <a:endParaRPr lang="es-CO" b="1" dirty="0" smtClean="0"/>
          </a:p>
          <a:p>
            <a:endParaRPr lang="es-CO" b="1" dirty="0" smtClean="0"/>
          </a:p>
          <a:p>
            <a:endParaRPr lang="es-CO" b="1" dirty="0" smtClean="0"/>
          </a:p>
          <a:p>
            <a:endParaRPr lang="es-CO" b="1" dirty="0" smtClean="0"/>
          </a:p>
        </p:txBody>
      </p:sp>
      <p:sp>
        <p:nvSpPr>
          <p:cNvPr id="19" name="18 Flecha abajo"/>
          <p:cNvSpPr/>
          <p:nvPr/>
        </p:nvSpPr>
        <p:spPr>
          <a:xfrm>
            <a:off x="7380312" y="285293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2" name="21 CuadroTexto"/>
          <p:cNvSpPr txBox="1"/>
          <p:nvPr/>
        </p:nvSpPr>
        <p:spPr>
          <a:xfrm>
            <a:off x="5940152" y="3861048"/>
            <a:ext cx="30243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b="1" dirty="0" smtClean="0"/>
              <a:t>Atraer clientes, empleados, </a:t>
            </a:r>
            <a:r>
              <a:rPr lang="es-CO" b="1" dirty="0" smtClean="0"/>
              <a:t>capital, seguidores de la marca y </a:t>
            </a:r>
            <a:r>
              <a:rPr lang="es-CO" b="1" dirty="0" smtClean="0"/>
              <a:t>en momentos de crisis </a:t>
            </a:r>
            <a:r>
              <a:rPr lang="es-CO" b="1" dirty="0" smtClean="0"/>
              <a:t>facilidad de acceso a crédito</a:t>
            </a:r>
            <a:endParaRPr lang="es-CO" dirty="0" smtClean="0"/>
          </a:p>
          <a:p>
            <a:endParaRPr lang="es-CO" dirty="0"/>
          </a:p>
        </p:txBody>
      </p:sp>
      <p:sp>
        <p:nvSpPr>
          <p:cNvPr id="23" name="22 Flecha abajo"/>
          <p:cNvSpPr/>
          <p:nvPr/>
        </p:nvSpPr>
        <p:spPr>
          <a:xfrm flipH="1">
            <a:off x="3203848" y="2924944"/>
            <a:ext cx="360040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4" name="23 CuadroTexto"/>
          <p:cNvSpPr txBox="1"/>
          <p:nvPr/>
        </p:nvSpPr>
        <p:spPr>
          <a:xfrm>
            <a:off x="179512" y="3645024"/>
            <a:ext cx="583264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CO" dirty="0" smtClean="0"/>
              <a:t> Vinculación a un tema social que impacte al público.</a:t>
            </a:r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r>
              <a:rPr lang="es-CO" dirty="0" smtClean="0"/>
              <a:t> Fortalecer el rol social de la empresa</a:t>
            </a:r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r>
              <a:rPr lang="es-CO" dirty="0" smtClean="0"/>
              <a:t> </a:t>
            </a:r>
            <a:r>
              <a:rPr lang="es-CO" dirty="0" smtClean="0"/>
              <a:t>A través de la realización de eventos a gran escala </a:t>
            </a:r>
          </a:p>
          <a:p>
            <a:r>
              <a:rPr lang="es-CO" dirty="0" smtClean="0"/>
              <a:t>s</a:t>
            </a:r>
            <a:r>
              <a:rPr lang="es-CO" dirty="0" smtClean="0"/>
              <a:t>e pueden traer beneficios para comunidades y poblaciones vulnerables. </a:t>
            </a:r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r>
              <a:rPr lang="es-CO" dirty="0" smtClean="0"/>
              <a:t> Agregar valor a todo lo que se hace</a:t>
            </a:r>
          </a:p>
          <a:p>
            <a:r>
              <a:rPr lang="es-CO" dirty="0" smtClean="0"/>
              <a:t> </a:t>
            </a:r>
            <a:endParaRPr lang="es-CO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467544" y="620688"/>
            <a:ext cx="77048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Responsabilidad Social </a:t>
            </a:r>
            <a:endParaRPr lang="es-CO" sz="2800" b="1" dirty="0" smtClean="0"/>
          </a:p>
          <a:p>
            <a:r>
              <a:rPr lang="es-CO" sz="2800" b="1" dirty="0" smtClean="0"/>
              <a:t>Empresarial</a:t>
            </a:r>
            <a:endParaRPr lang="es-CO" sz="2800" b="1" dirty="0" smtClean="0"/>
          </a:p>
          <a:p>
            <a:endParaRPr lang="es-CO" sz="2800" b="1" dirty="0" smtClean="0"/>
          </a:p>
        </p:txBody>
      </p:sp>
      <p:sp>
        <p:nvSpPr>
          <p:cNvPr id="14" name="13 CuadroTexto"/>
          <p:cNvSpPr txBox="1"/>
          <p:nvPr/>
        </p:nvSpPr>
        <p:spPr>
          <a:xfrm>
            <a:off x="0" y="1628800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r>
              <a:rPr lang="es-CO" dirty="0" smtClean="0"/>
              <a:t>       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16" name="15 Rectángulo"/>
          <p:cNvSpPr/>
          <p:nvPr/>
        </p:nvSpPr>
        <p:spPr>
          <a:xfrm>
            <a:off x="4499992" y="1772817"/>
            <a:ext cx="464400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3600" b="1" dirty="0" smtClean="0"/>
              <a:t>“</a:t>
            </a:r>
            <a:r>
              <a:rPr lang="es-CO" sz="3600" b="1" dirty="0" smtClean="0"/>
              <a:t>La Responsabilidad Social es </a:t>
            </a:r>
            <a:r>
              <a:rPr lang="es-CO" sz="3600" b="1" dirty="0" smtClean="0"/>
              <a:t>tener unas buenas </a:t>
            </a:r>
            <a:r>
              <a:rPr lang="es-CO" sz="3600" b="1" dirty="0" smtClean="0"/>
              <a:t>Relaciones Públicas”</a:t>
            </a:r>
          </a:p>
          <a:p>
            <a:pPr algn="r"/>
            <a:endParaRPr lang="es-CO" sz="3600" b="1" dirty="0" smtClean="0"/>
          </a:p>
          <a:p>
            <a:pPr algn="r"/>
            <a:r>
              <a:rPr lang="es-CO" sz="3600" b="1" dirty="0" smtClean="0"/>
              <a:t>James </a:t>
            </a:r>
            <a:r>
              <a:rPr lang="es-CO" sz="3600" b="1" dirty="0" err="1" smtClean="0"/>
              <a:t>Grunig</a:t>
            </a:r>
            <a:endParaRPr lang="es-CO" sz="3600" dirty="0"/>
          </a:p>
        </p:txBody>
      </p:sp>
      <p:pic>
        <p:nvPicPr>
          <p:cNvPr id="32770" name="Picture 2" descr="http://arvizu.com.mx/blog/wp-content/uploads/2011/05/hands_worl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492896"/>
            <a:ext cx="4286250" cy="305752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467544" y="620688"/>
            <a:ext cx="7704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RSE </a:t>
            </a:r>
            <a:endParaRPr lang="es-CO" sz="2800" b="1" dirty="0" smtClean="0"/>
          </a:p>
        </p:txBody>
      </p:sp>
      <p:sp>
        <p:nvSpPr>
          <p:cNvPr id="14" name="13 CuadroTexto"/>
          <p:cNvSpPr txBox="1"/>
          <p:nvPr/>
        </p:nvSpPr>
        <p:spPr>
          <a:xfrm>
            <a:off x="4175448" y="1628800"/>
            <a:ext cx="4968552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CO" b="1" dirty="0" smtClean="0"/>
          </a:p>
          <a:p>
            <a:endParaRPr lang="es-CO" sz="800" b="1" dirty="0" smtClean="0"/>
          </a:p>
          <a:p>
            <a:r>
              <a:rPr lang="es-CO" dirty="0" smtClean="0"/>
              <a:t>       </a:t>
            </a:r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16" name="15 Rectángulo"/>
          <p:cNvSpPr/>
          <p:nvPr/>
        </p:nvSpPr>
        <p:spPr>
          <a:xfrm>
            <a:off x="5436096" y="1628800"/>
            <a:ext cx="3707904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b="1" dirty="0" smtClean="0"/>
              <a:t>Eventos culturales y marca país</a:t>
            </a:r>
          </a:p>
          <a:p>
            <a:endParaRPr lang="es-CO" b="1" dirty="0" smtClean="0"/>
          </a:p>
          <a:p>
            <a:r>
              <a:rPr lang="es-CO" sz="2000" dirty="0" smtClean="0"/>
              <a:t>Cambios positivos para las comunidades y economías anfitrionas:</a:t>
            </a:r>
          </a:p>
          <a:p>
            <a:endParaRPr lang="es-CO" sz="2000" dirty="0" smtClean="0"/>
          </a:p>
          <a:p>
            <a:r>
              <a:rPr lang="es-CO" sz="2000" dirty="0" smtClean="0"/>
              <a:t>•Infraestructura.</a:t>
            </a:r>
          </a:p>
          <a:p>
            <a:endParaRPr lang="es-CO" sz="2000" dirty="0" smtClean="0"/>
          </a:p>
          <a:p>
            <a:r>
              <a:rPr lang="es-CO" sz="2000" dirty="0" smtClean="0"/>
              <a:t>•Colaboración entre los sectores.</a:t>
            </a:r>
          </a:p>
          <a:p>
            <a:endParaRPr lang="es-CO" sz="2000" dirty="0" smtClean="0"/>
          </a:p>
          <a:p>
            <a:r>
              <a:rPr lang="es-CO" sz="2000" dirty="0" smtClean="0"/>
              <a:t>•Reconocimiento global.</a:t>
            </a:r>
          </a:p>
          <a:p>
            <a:endParaRPr lang="es-CO" sz="2000" dirty="0" smtClean="0"/>
          </a:p>
          <a:p>
            <a:r>
              <a:rPr lang="es-CO" sz="2000" dirty="0" smtClean="0"/>
              <a:t>•Desarrollo económico, político y social.</a:t>
            </a:r>
          </a:p>
        </p:txBody>
      </p:sp>
      <p:pic>
        <p:nvPicPr>
          <p:cNvPr id="14340" name="Picture 4" descr="http://estaticos.20minutos.es/img/2008/07/21/849959.jpg?v=2008072110473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3567256"/>
            <a:ext cx="2147089" cy="2726804"/>
          </a:xfrm>
          <a:prstGeom prst="rect">
            <a:avLst/>
          </a:prstGeom>
          <a:noFill/>
        </p:spPr>
      </p:pic>
      <p:pic>
        <p:nvPicPr>
          <p:cNvPr id="14342" name="Picture 6" descr="http://3.bp.blogspot.com/_zJW0JJDYexQ/SIPf7g7vYQI/AAAAAAAAB70/xToJf0Dt_Xs/s320/00005873-constrain-250x200fvdfvdsf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1700808"/>
            <a:ext cx="3024336" cy="1681531"/>
          </a:xfrm>
          <a:prstGeom prst="rect">
            <a:avLst/>
          </a:prstGeom>
          <a:noFill/>
        </p:spPr>
      </p:pic>
      <p:pic>
        <p:nvPicPr>
          <p:cNvPr id="14344" name="Picture 8" descr="http://4.bp.blogspot.com/_jnxUO9eQVyU/SmVR1w7RBBI/AAAAAAAABJU/xmIRm1tlXqo/s400/Gran+Concierto+Naciona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877" y="3284984"/>
            <a:ext cx="3114751" cy="225819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467544" y="620688"/>
            <a:ext cx="7704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RSE</a:t>
            </a:r>
            <a:endParaRPr lang="es-CO" sz="2800" b="1" dirty="0" smtClean="0"/>
          </a:p>
        </p:txBody>
      </p:sp>
      <p:sp>
        <p:nvSpPr>
          <p:cNvPr id="14" name="13 CuadroTexto"/>
          <p:cNvSpPr txBox="1"/>
          <p:nvPr/>
        </p:nvSpPr>
        <p:spPr>
          <a:xfrm>
            <a:off x="3419872" y="1628800"/>
            <a:ext cx="5724128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r>
              <a:rPr lang="es-CO" b="1" dirty="0" smtClean="0">
                <a:solidFill>
                  <a:schemeClr val="bg1"/>
                </a:solidFill>
              </a:rPr>
              <a:t>PLAN DE COMUNICACIONES </a:t>
            </a:r>
            <a:endParaRPr lang="es-CO" b="1" dirty="0" smtClean="0">
              <a:solidFill>
                <a:schemeClr val="bg1"/>
              </a:solidFill>
            </a:endParaRPr>
          </a:p>
          <a:p>
            <a:r>
              <a:rPr lang="es-CO" dirty="0" smtClean="0"/>
              <a:t> </a:t>
            </a:r>
          </a:p>
          <a:p>
            <a:endParaRPr lang="es-CO" dirty="0" smtClean="0"/>
          </a:p>
          <a:p>
            <a:pPr algn="just"/>
            <a:r>
              <a:rPr lang="es-ES" sz="1600" dirty="0" smtClean="0"/>
              <a:t>A</a:t>
            </a:r>
            <a:r>
              <a:rPr lang="es-ES" sz="1600" dirty="0" smtClean="0"/>
              <a:t> </a:t>
            </a:r>
            <a:r>
              <a:rPr lang="es-ES" sz="1600" dirty="0" smtClean="0"/>
              <a:t>través del Gran Concierto </a:t>
            </a:r>
            <a:r>
              <a:rPr lang="es-ES" sz="1600" dirty="0" smtClean="0"/>
              <a:t>Nacional el Gobierno Nacional busca que los </a:t>
            </a:r>
            <a:r>
              <a:rPr lang="es-ES" sz="1600" dirty="0" smtClean="0"/>
              <a:t>colombianos y sobretodo las nuevas generaciones se apropien nuevamente de la fiesta de Independencia, entiendan su significado y valoren la diversidad del país y de nuestra riqueza cultural, a través de las músicas de nuestras regiones.  </a:t>
            </a:r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r>
              <a:rPr lang="es-CO" dirty="0" smtClean="0"/>
              <a:t> 1.101 MUNICIPIOS DEL PAÍS</a:t>
            </a:r>
          </a:p>
          <a:p>
            <a:pPr>
              <a:buFont typeface="Wingdings" pitchFamily="2" charset="2"/>
              <a:buChar char="ü"/>
            </a:pPr>
            <a:r>
              <a:rPr lang="es-CO" dirty="0" smtClean="0"/>
              <a:t> </a:t>
            </a:r>
            <a:r>
              <a:rPr lang="es-CO" dirty="0" smtClean="0"/>
              <a:t>45 PAÍSES DEL MUNDO VINCULADOS</a:t>
            </a:r>
            <a:endParaRPr lang="es-CO" dirty="0" smtClean="0"/>
          </a:p>
          <a:p>
            <a:pPr>
              <a:buFont typeface="Wingdings" pitchFamily="2" charset="2"/>
              <a:buChar char="ü"/>
            </a:pPr>
            <a:r>
              <a:rPr lang="es-CO" dirty="0" smtClean="0"/>
              <a:t> </a:t>
            </a:r>
            <a:r>
              <a:rPr lang="es-CO" dirty="0" smtClean="0"/>
              <a:t>MÁS DE 2OO MIL ARTISTAS </a:t>
            </a:r>
          </a:p>
          <a:p>
            <a:endParaRPr lang="es-CO" b="1" dirty="0" smtClean="0">
              <a:solidFill>
                <a:schemeClr val="bg1"/>
              </a:solidFill>
            </a:endParaRPr>
          </a:p>
          <a:p>
            <a:r>
              <a:rPr lang="es-CO" b="1" dirty="0" smtClean="0">
                <a:solidFill>
                  <a:schemeClr val="bg1"/>
                </a:solidFill>
              </a:rPr>
              <a:t>PLAN </a:t>
            </a:r>
            <a:r>
              <a:rPr lang="es-CO" b="1" dirty="0" smtClean="0">
                <a:solidFill>
                  <a:schemeClr val="bg1"/>
                </a:solidFill>
              </a:rPr>
              <a:t>DE MARKETING </a:t>
            </a:r>
            <a:endParaRPr lang="es-CO" dirty="0" smtClean="0"/>
          </a:p>
          <a:p>
            <a:r>
              <a:rPr lang="es-CO" dirty="0" smtClean="0"/>
              <a:t>META EN PATROCINIOS: 5.000 MILLONES </a:t>
            </a:r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17" name="16 Flecha abajo"/>
          <p:cNvSpPr/>
          <p:nvPr/>
        </p:nvSpPr>
        <p:spPr>
          <a:xfrm>
            <a:off x="6156176" y="2348880"/>
            <a:ext cx="216024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0000"/>
              </a:solidFill>
            </a:endParaRPr>
          </a:p>
        </p:txBody>
      </p:sp>
      <p:pic>
        <p:nvPicPr>
          <p:cNvPr id="13320" name="Picture 8" descr="http://bp1.blogger.com/_25xbvYs64TI/SIOG10X5oUI/AAAAAAAAABk/kiXZOZrR010/s400/gran+concierto+nacio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700808"/>
            <a:ext cx="3211917" cy="460489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467544" y="620688"/>
            <a:ext cx="7704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RSE</a:t>
            </a:r>
            <a:endParaRPr lang="es-CO" sz="2800" b="1" dirty="0" smtClean="0"/>
          </a:p>
        </p:txBody>
      </p:sp>
      <p:sp>
        <p:nvSpPr>
          <p:cNvPr id="14" name="13 CuadroTexto"/>
          <p:cNvSpPr txBox="1"/>
          <p:nvPr/>
        </p:nvSpPr>
        <p:spPr>
          <a:xfrm>
            <a:off x="4427984" y="1628800"/>
            <a:ext cx="471601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r>
              <a:rPr lang="es-CO" b="1" dirty="0" smtClean="0">
                <a:solidFill>
                  <a:schemeClr val="bg1"/>
                </a:solidFill>
              </a:rPr>
              <a:t>LOGROS</a:t>
            </a:r>
          </a:p>
          <a:p>
            <a:endParaRPr lang="es-CO" dirty="0" smtClean="0"/>
          </a:p>
          <a:p>
            <a:pPr algn="just">
              <a:buFont typeface="Wingdings" pitchFamily="2" charset="2"/>
              <a:buChar char="ü"/>
            </a:pPr>
            <a:r>
              <a:rPr lang="es-CO" sz="2000" dirty="0" smtClean="0"/>
              <a:t> </a:t>
            </a:r>
            <a:r>
              <a:rPr lang="es-CO" sz="2000" dirty="0" smtClean="0"/>
              <a:t>Es el concierto simultáneo más grande que se ha realizado en el país.</a:t>
            </a:r>
          </a:p>
          <a:p>
            <a:pPr algn="just">
              <a:buFont typeface="Wingdings" pitchFamily="2" charset="2"/>
              <a:buChar char="ü"/>
            </a:pPr>
            <a:endParaRPr lang="es-CO" sz="2000" dirty="0" smtClean="0"/>
          </a:p>
          <a:p>
            <a:pPr algn="just">
              <a:buFont typeface="Wingdings" pitchFamily="2" charset="2"/>
              <a:buChar char="ü"/>
            </a:pPr>
            <a:r>
              <a:rPr lang="es-CO" sz="2000" dirty="0" smtClean="0"/>
              <a:t> Cerca de 5 millones de colombianos asistieron a las plazas públicas</a:t>
            </a:r>
          </a:p>
          <a:p>
            <a:pPr algn="just">
              <a:buFont typeface="Wingdings" pitchFamily="2" charset="2"/>
              <a:buChar char="ü"/>
            </a:pPr>
            <a:endParaRPr lang="es-CO" sz="2000" dirty="0" smtClean="0"/>
          </a:p>
          <a:p>
            <a:pPr algn="just">
              <a:buFont typeface="Wingdings" pitchFamily="2" charset="2"/>
              <a:buChar char="ü"/>
            </a:pPr>
            <a:r>
              <a:rPr lang="es-CO" sz="2000" dirty="0" smtClean="0"/>
              <a:t> Más de 5 millones de televidentes siguieron la transmisión a través de los canales nacionales y regionales.</a:t>
            </a:r>
          </a:p>
          <a:p>
            <a:pPr>
              <a:buFont typeface="Wingdings" pitchFamily="2" charset="2"/>
              <a:buChar char="ü"/>
            </a:pPr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pic>
        <p:nvPicPr>
          <p:cNvPr id="34820" name="Picture 4" descr="http://web.presidencia.gov.co/especial/concierto2009/dossier_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132856"/>
            <a:ext cx="3888432" cy="366623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467544" y="620688"/>
            <a:ext cx="7704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RSE</a:t>
            </a:r>
            <a:endParaRPr lang="es-CO" sz="2800" b="1" dirty="0" smtClean="0"/>
          </a:p>
        </p:txBody>
      </p:sp>
      <p:sp>
        <p:nvSpPr>
          <p:cNvPr id="14" name="13 CuadroTexto"/>
          <p:cNvSpPr txBox="1"/>
          <p:nvPr/>
        </p:nvSpPr>
        <p:spPr>
          <a:xfrm>
            <a:off x="4355976" y="1628800"/>
            <a:ext cx="478802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>
                <a:solidFill>
                  <a:schemeClr val="bg1"/>
                </a:solidFill>
              </a:rPr>
              <a:t>CONCLUSIONES </a:t>
            </a:r>
          </a:p>
          <a:p>
            <a:endParaRPr lang="es-CO" dirty="0" smtClean="0"/>
          </a:p>
          <a:p>
            <a:pPr algn="just"/>
            <a:r>
              <a:rPr lang="es-CO" dirty="0" smtClean="0"/>
              <a:t>• Cada vez se despierta más el interés de ciudades y países en desarrollo por ser sede de los eventos masivos</a:t>
            </a:r>
            <a:r>
              <a:rPr lang="es-CO" dirty="0" smtClean="0"/>
              <a:t>.</a:t>
            </a:r>
          </a:p>
          <a:p>
            <a:pPr algn="just"/>
            <a:endParaRPr lang="es-CO" dirty="0" smtClean="0"/>
          </a:p>
          <a:p>
            <a:pPr algn="just"/>
            <a:r>
              <a:rPr lang="es-CO" dirty="0" smtClean="0"/>
              <a:t>• Beneficios indirectos : proyección de la marca país, lograda gracias a que el evento capta la atención de los medios masivos de comunicación internacionales.</a:t>
            </a:r>
            <a:endParaRPr lang="es-CO" dirty="0" smtClean="0"/>
          </a:p>
          <a:p>
            <a:pPr algn="just"/>
            <a:endParaRPr lang="es-CO" dirty="0" smtClean="0"/>
          </a:p>
          <a:p>
            <a:pPr algn="just"/>
            <a:r>
              <a:rPr lang="es-CO" dirty="0" smtClean="0"/>
              <a:t>• Efectos intangibles para el país: incremento del orgullo y el sentido de pertenencia de sus habitantes, noticias positivas en los </a:t>
            </a:r>
            <a:r>
              <a:rPr lang="es-CO" dirty="0" err="1" smtClean="0"/>
              <a:t>medios,sentido</a:t>
            </a:r>
            <a:r>
              <a:rPr lang="es-CO" dirty="0" smtClean="0"/>
              <a:t> de corresponsabilidad social y solidaridad en la comunidad</a:t>
            </a:r>
            <a:r>
              <a:rPr lang="es-CO" dirty="0" smtClean="0"/>
              <a:t>.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pic>
        <p:nvPicPr>
          <p:cNvPr id="33794" name="Picture 2" descr="http://www.elespectador.com/files/images/mar2009/98e095f213c42d7a92af0fc63b6612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086" y="2060848"/>
            <a:ext cx="4108124" cy="273630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1805</TotalTime>
  <Words>528</Words>
  <Application>Microsoft Office PowerPoint</Application>
  <PresentationFormat>Presentación en pantalla (4:3)</PresentationFormat>
  <Paragraphs>148</Paragraphs>
  <Slides>10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Flujo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m-prieto</dc:creator>
  <cp:lastModifiedBy>User</cp:lastModifiedBy>
  <cp:revision>345</cp:revision>
  <dcterms:created xsi:type="dcterms:W3CDTF">2010-03-18T20:45:58Z</dcterms:created>
  <dcterms:modified xsi:type="dcterms:W3CDTF">2011-10-18T04:03:44Z</dcterms:modified>
</cp:coreProperties>
</file>